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C04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DF068-5BCD-F1F5-C6F6-70B5E99A6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BC9EB8-CB4C-0465-792E-BFD09EAFD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B13270-52DB-A0D6-56E9-CF3565C3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F96DB2-4A2E-0F02-F593-4FA69D7E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63A3F8-4485-0019-D382-CC4DED9B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75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06A97A-508B-EEA2-2D3E-97289B5C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58ED5B-9585-DFF1-166F-4C87D6522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68316D-0235-1F66-A92E-BC57471E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D76B92-B3BF-071C-BCE9-FD7F4C3E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793684-E9B5-6038-AED6-6A7A5D69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62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26A9FCA-9377-CED1-81CB-3FB6C888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A44FF5-5834-317C-877C-2A98D9BB4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3E4534-07A1-485F-8916-61A59F4B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0C4BF9-9667-91EE-6ACF-A3391A2C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74C180-2AAA-1501-0275-836FE3BC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5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C2EC7-E68C-A24A-DD24-7D2B6F74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110426-8740-1127-19B6-BADADA5A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A7E32-2FAD-68A1-8C2D-0A0FDCE8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7E25DD-3342-6B16-9FC0-C6F41010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0C1BF5-5479-5433-31E0-5867D2FA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22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11FCD-CD94-455E-6FD5-3A9779EC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4A4FD5-52F7-921A-281A-1AFAB9559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D80587-67DB-748F-AA07-12CA9CD3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DF015A-A6E4-4D52-6034-9BF24B73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6BD435-8E86-1365-EC71-CE336EFD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37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32EC1-93F4-7FCA-EC51-7A3F3260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7AC6C9-338B-22F9-04D3-632D7D9E9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6BF7EE-1FF3-ECC1-5000-A542A8183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99806F-028B-0664-977C-B0858DD3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A50689-E2FC-2F84-5D49-6B6B3982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B456CE-AA32-0664-94A2-39E54AC2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0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56E62-75F6-0D4C-E49C-7D3F7737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7EAFD4-42FB-9F62-EE16-06D3E689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177075-F9FF-7E16-CC94-279CAA8D4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03CF37-6547-4586-DB59-4453D2EBE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33A74A9-38EB-AEC6-DEAD-6802998B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59962B-82B3-CA27-935F-0F88A1B5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68AABC9-B12B-1655-D5F7-BA669303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F740C70-9C8B-2230-5762-117B96AF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65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98413-6875-E66B-C2A6-50D8D51B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B4C293-963C-3A93-D80E-D7E0D4EE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D281D1-3B1B-3C8B-12B5-2DF374BD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950924-1081-4FEA-4F3E-D5746547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33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32A305-DF36-64A3-C735-F4582CDB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7D9B63C-281F-56D9-D9E4-29D46968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A33331-7312-9EFD-50E5-61DBB6B9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4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81E90-62A8-0092-D2E4-E5603A57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BA8D8B-5755-F21D-61DE-75DDBB3F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0DAC9C-4782-E1CB-7EEB-5100C5188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25F705-51C8-6F64-5372-691FEB7D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1C8764-54F0-9E8B-3BD0-A85BB895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A76568-652D-295C-78E7-37A2342C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6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D98D3-7707-7C20-0D28-51C707C4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510E709-85BE-98B5-A753-8F51A82F8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FCF956-ECC1-EF79-6979-868A9DDE2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1AC675-F0C1-44C1-DEE2-8E31DE5A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9C70E3-FF95-5872-4DF0-736DD58D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BEF963-FF89-214C-E389-0B561DB4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5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F5931D3-3020-2F85-0943-CDA369C4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EA6D8-C12B-B813-9DD0-6351E83D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747DBA-F0C3-3EB4-30CA-A620E0D0F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B4F9F-693F-47F4-8B36-5637944138F6}" type="datetimeFigureOut">
              <a:rPr lang="pl-PL" smtClean="0"/>
              <a:t>05.10.2023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206D3C-6E22-2C86-E3CA-C9F619AD1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4D8CB1-3DAE-F21E-41B4-896491A20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8267-CE75-4630-A1C3-8022A952C7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0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9831B7C-028A-7CC0-3D58-768BFFCB44D9}"/>
              </a:ext>
            </a:extLst>
          </p:cNvPr>
          <p:cNvSpPr txBox="1"/>
          <p:nvPr/>
        </p:nvSpPr>
        <p:spPr>
          <a:xfrm>
            <a:off x="690282" y="1618147"/>
            <a:ext cx="674790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340C04"/>
                </a:solidFill>
              </a:rPr>
              <a:t>Microhumus</a:t>
            </a:r>
            <a:r>
              <a:rPr lang="pl-PL" dirty="0"/>
              <a:t> </a:t>
            </a:r>
            <a:r>
              <a:rPr lang="pl-PL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to aktywne mikroorganizmy wyspecjalizowane w mineralizacji organicznych resztek pożniwnych. 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Łatwy w zastosowaniu użyźniacz doglebowy w proszku do rozpuszczenia w wodzie. Zawiera bakterie odporne na niekorzystne warunki atmosferyczne.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Skład: Bakterie </a:t>
            </a:r>
            <a:r>
              <a:rPr lang="pl-PL" dirty="0" err="1"/>
              <a:t>saprotroficzne</a:t>
            </a:r>
            <a:r>
              <a:rPr lang="pl-PL" dirty="0"/>
              <a:t> z rodzaju </a:t>
            </a:r>
            <a:r>
              <a:rPr lang="pl-PL" i="1" dirty="0"/>
              <a:t>Bacillus </a:t>
            </a:r>
            <a:r>
              <a:rPr lang="pl-PL" i="1" dirty="0" err="1"/>
              <a:t>spp</a:t>
            </a:r>
            <a:r>
              <a:rPr lang="pl-PL" dirty="0"/>
              <a:t>. w koncentracji 1x10</a:t>
            </a:r>
            <a:r>
              <a:rPr lang="pl-PL" baseline="30000" dirty="0"/>
              <a:t>9</a:t>
            </a:r>
            <a:r>
              <a:rPr lang="pl-PL" dirty="0"/>
              <a:t> CFU/g. </a:t>
            </a:r>
            <a:r>
              <a:rPr lang="pl-PL" sz="1200" dirty="0"/>
              <a:t>Bakterie użyte do użyźniacza posiadają status GRAS                                                                         (ang. </a:t>
            </a:r>
            <a:r>
              <a:rPr lang="pl-PL" sz="1200" dirty="0" err="1"/>
              <a:t>generally</a:t>
            </a:r>
            <a:r>
              <a:rPr lang="pl-PL" sz="1200" dirty="0"/>
              <a:t> </a:t>
            </a:r>
            <a:r>
              <a:rPr lang="pl-PL" sz="1200" dirty="0" err="1"/>
              <a:t>recognized</a:t>
            </a:r>
            <a:r>
              <a:rPr lang="pl-PL" sz="1200" dirty="0"/>
              <a:t> as </a:t>
            </a:r>
            <a:r>
              <a:rPr lang="pl-PL" sz="1200" dirty="0" err="1"/>
              <a:t>safe</a:t>
            </a:r>
            <a:r>
              <a:rPr lang="pl-PL" sz="1200" dirty="0"/>
              <a:t>), co oznacza „bezpieczne w stosowaniu”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47348DF-1B9C-1A78-0F74-FC2275CC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24" y="1860719"/>
            <a:ext cx="3008558" cy="328060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FF2969F-9023-2852-8432-CE3526F86462}"/>
              </a:ext>
            </a:extLst>
          </p:cNvPr>
          <p:cNvSpPr txBox="1"/>
          <p:nvPr/>
        </p:nvSpPr>
        <p:spPr>
          <a:xfrm>
            <a:off x="860612" y="708499"/>
            <a:ext cx="10470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Zastosuj </a:t>
            </a:r>
            <a:r>
              <a:rPr lang="pl-PL" sz="2400" b="1" dirty="0" err="1">
                <a:solidFill>
                  <a:srgbClr val="340C04"/>
                </a:solidFill>
              </a:rPr>
              <a:t>Microhumus</a:t>
            </a:r>
            <a:r>
              <a:rPr lang="pl-PL" sz="2400" dirty="0"/>
              <a:t> </a:t>
            </a:r>
            <a:r>
              <a:rPr lang="pl-PL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sz="2400" dirty="0"/>
              <a:t> do rozkładu resztek pożniwnych.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51759F6-4C97-1D4C-D0A8-BEDA6C72F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34" y="3106702"/>
            <a:ext cx="1348289" cy="198369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26E9C12-05F0-AB33-256E-E96216AFF1F0}"/>
              </a:ext>
            </a:extLst>
          </p:cNvPr>
          <p:cNvSpPr txBox="1"/>
          <p:nvPr/>
        </p:nvSpPr>
        <p:spPr>
          <a:xfrm>
            <a:off x="7804676" y="5090392"/>
            <a:ext cx="4195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0,5kg/0,5ha                      2,5kg/2,5ha</a:t>
            </a:r>
          </a:p>
        </p:txBody>
      </p:sp>
      <p:pic>
        <p:nvPicPr>
          <p:cNvPr id="1026" name="B17A0488-81CE-49D4-8909-0804590BC126">
            <a:extLst>
              <a:ext uri="{FF2B5EF4-FFF2-40B4-BE49-F238E27FC236}">
                <a16:creationId xmlns:a16="http://schemas.microsoft.com/office/drawing/2014/main" id="{1C9DF335-64E4-56DB-201B-C788B9BF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29" y="106564"/>
            <a:ext cx="2089594" cy="1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094E816-B620-BA63-F4B3-8304593EC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" y="5546804"/>
            <a:ext cx="11537578" cy="118341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45DF96-58F6-0665-74DB-7516C03C762B}"/>
              </a:ext>
            </a:extLst>
          </p:cNvPr>
          <p:cNvSpPr txBox="1"/>
          <p:nvPr/>
        </p:nvSpPr>
        <p:spPr>
          <a:xfrm>
            <a:off x="5314908" y="4529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Dostępne  opakowania: </a:t>
            </a:r>
          </a:p>
        </p:txBody>
      </p:sp>
    </p:spTree>
    <p:extLst>
      <p:ext uri="{BB962C8B-B14F-4D97-AF65-F5344CB8AC3E}">
        <p14:creationId xmlns:p14="http://schemas.microsoft.com/office/powerpoint/2010/main" val="67488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85DC7C64-F4F0-62B3-2662-221828206DEB}"/>
              </a:ext>
            </a:extLst>
          </p:cNvPr>
          <p:cNvSpPr txBox="1"/>
          <p:nvPr/>
        </p:nvSpPr>
        <p:spPr>
          <a:xfrm>
            <a:off x="643215" y="708499"/>
            <a:ext cx="7288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Stosując nasze użyźniacze możesz ograniczyć lub całkowicie wyeliminować stosowanie nawozów azotowych do rozkładu resztek pożniwnych. Efektem będzie oszczędność na nawozach i odbudowa warstwy próchnicy w glebie. </a:t>
            </a:r>
          </a:p>
        </p:txBody>
      </p:sp>
      <p:pic>
        <p:nvPicPr>
          <p:cNvPr id="8" name="B17A0488-81CE-49D4-8909-0804590BC126">
            <a:extLst>
              <a:ext uri="{FF2B5EF4-FFF2-40B4-BE49-F238E27FC236}">
                <a16:creationId xmlns:a16="http://schemas.microsoft.com/office/drawing/2014/main" id="{24FA3B7C-5DB4-E6D5-A6AB-B486AE18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29" y="106564"/>
            <a:ext cx="2089594" cy="1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EE1C581-C56D-5A9D-E293-AE26FB7C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36" y="1526469"/>
            <a:ext cx="3485029" cy="232335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29D5264-EA1B-AAFC-492E-5A0B71765D90}"/>
              </a:ext>
            </a:extLst>
          </p:cNvPr>
          <p:cNvSpPr txBox="1"/>
          <p:nvPr/>
        </p:nvSpPr>
        <p:spPr>
          <a:xfrm>
            <a:off x="643215" y="2893968"/>
            <a:ext cx="70641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Rozdrobnienie słomy, zalecane na odcinki o długości 3-7 cm i równomierne rozrzucenie jej na powierzchni pola.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Zwiększenie ilości mikroorganizmów glebowych mineralizujących słomę. W tym celu zaleca się zastosowanie użyźniacza doglebowego </a:t>
            </a:r>
            <a:r>
              <a:rPr lang="pl-PL" b="1" dirty="0" err="1">
                <a:solidFill>
                  <a:srgbClr val="340C04"/>
                </a:solidFill>
              </a:rPr>
              <a:t>Microhumus</a:t>
            </a:r>
            <a:r>
              <a:rPr lang="pl-PL" dirty="0"/>
              <a:t> </a:t>
            </a:r>
            <a:r>
              <a:rPr lang="pl-PL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dirty="0"/>
              <a:t> który składa się z  różnych gatunków bakterii Bacillus w dużej koncentracji, min. 1x10</a:t>
            </a:r>
            <a:r>
              <a:rPr lang="pl-PL" baseline="30000" dirty="0"/>
              <a:t>9</a:t>
            </a:r>
            <a:r>
              <a:rPr lang="pl-PL" dirty="0"/>
              <a:t> </a:t>
            </a:r>
            <a:r>
              <a:rPr lang="pl-PL" dirty="0" err="1"/>
              <a:t>jtk</a:t>
            </a:r>
            <a:r>
              <a:rPr lang="pl-PL" dirty="0"/>
              <a:t>/g.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Wymieszanie opryskanej użyźniaczem pociętej słomy z glebą przy pomocy brony talerzowej, grubera lub płytkiej orki.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Wilgotność – zwiększa aktywność mikroorganizmów rozkładających słomę i inne resztki organiczne w glebie.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D7B98C2-B194-2DEE-DB8C-23C447B77507}"/>
              </a:ext>
            </a:extLst>
          </p:cNvPr>
          <p:cNvSpPr txBox="1"/>
          <p:nvPr/>
        </p:nvSpPr>
        <p:spPr>
          <a:xfrm>
            <a:off x="643215" y="21427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Na tempo rozkładu resztek pożniwnych wpływają</a:t>
            </a:r>
            <a:r>
              <a:rPr lang="pl-PL" dirty="0"/>
              <a:t>: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A5904F4-C0AD-BFBE-E1B6-7C1099F93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36" y="4347302"/>
            <a:ext cx="3485030" cy="23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73FEA79-B766-0A9F-83E3-5B3DAC02FEF4}"/>
              </a:ext>
            </a:extLst>
          </p:cNvPr>
          <p:cNvSpPr txBox="1"/>
          <p:nvPr/>
        </p:nvSpPr>
        <p:spPr>
          <a:xfrm>
            <a:off x="657555" y="784682"/>
            <a:ext cx="714652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Postać preparatu: proszek do rozpuszczenia w wodzie. Do stosowania w roztworze wodnym w stężeniu 0,2-0,5 %. Zalecana ilość wody: 200-500 litrów. Ilość użytej wody do roztworu zależy od indywidualnych potrzeb stosującego. Woda umożliwia równomierne rozprowadzenie bakterii znajdujących się w preparacie.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Dawka: 1 kg/ha.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340C04"/>
                </a:solidFill>
              </a:rPr>
              <a:t>Microhumus</a:t>
            </a:r>
            <a:r>
              <a:rPr lang="pl-PL" dirty="0"/>
              <a:t> </a:t>
            </a:r>
            <a:r>
              <a:rPr lang="pl-PL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dirty="0"/>
              <a:t> można wstępnie rozpuścić w wodzie w osobnym pojemniku i dodać do opryskiwacza lub wymieszać z wodą bezpośrednio w rozwadniaczu. Łatwy w stosowaniu, nie wymaga aktywacji, namaczania.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340C04"/>
                </a:solidFill>
              </a:rPr>
              <a:t>Microhumus</a:t>
            </a:r>
            <a:r>
              <a:rPr lang="pl-PL" dirty="0"/>
              <a:t> </a:t>
            </a:r>
            <a:r>
              <a:rPr lang="pl-PL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dirty="0"/>
              <a:t> powinien być zastosowany w formie oprysku drobnokroplistego bezpośrednio na rozdrobnioną słomę i wymieszany z glebą na niewielkiej głębokości.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341B6BC-B33A-8D93-AE3F-BBEA561A8BC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853521" y="4356944"/>
            <a:ext cx="2839991" cy="2214006"/>
          </a:xfrm>
          <a:prstGeom prst="rect">
            <a:avLst/>
          </a:prstGeom>
        </p:spPr>
      </p:pic>
      <p:pic>
        <p:nvPicPr>
          <p:cNvPr id="8" name="B17A0488-81CE-49D4-8909-0804590BC126">
            <a:extLst>
              <a:ext uri="{FF2B5EF4-FFF2-40B4-BE49-F238E27FC236}">
                <a16:creationId xmlns:a16="http://schemas.microsoft.com/office/drawing/2014/main" id="{A1038DB6-242E-7A96-012F-CB067F87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29" y="106564"/>
            <a:ext cx="2089594" cy="1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253BA0E-05DF-8351-2CD6-734A880608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56" y="5365280"/>
            <a:ext cx="7674398" cy="12056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F4819AB-B676-2F00-2F46-0ACEF6B36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21" y="1869459"/>
            <a:ext cx="2833685" cy="20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18F7893-A880-37C3-D57B-E274F3717EDE}"/>
              </a:ext>
            </a:extLst>
          </p:cNvPr>
          <p:cNvSpPr txBox="1"/>
          <p:nvPr/>
        </p:nvSpPr>
        <p:spPr>
          <a:xfrm>
            <a:off x="731609" y="1402357"/>
            <a:ext cx="68424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340C04"/>
                </a:solidFill>
              </a:rPr>
              <a:t>Microhumus</a:t>
            </a:r>
            <a:r>
              <a:rPr lang="pl-PL" dirty="0"/>
              <a:t> </a:t>
            </a:r>
            <a:r>
              <a:rPr lang="pl-PL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dirty="0"/>
              <a:t> można zastosować w każdych warunkach pogodowych, nawet podczas suszy ponieważ zawiera bakterie z rodzaju </a:t>
            </a:r>
            <a:r>
              <a:rPr lang="pl-PL" i="1" dirty="0"/>
              <a:t>Bacillus, </a:t>
            </a:r>
            <a:r>
              <a:rPr lang="pl-PL" dirty="0"/>
              <a:t>które w niekorzystnych warunkach (mróz, susza) są zdolne do wytwarzania przetrwalników, dzięki którym potrafią przeżyć brak wody, zbyt wysokie lub niskie temperatury.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340C04"/>
                </a:solidFill>
              </a:rPr>
              <a:t>Microhumus</a:t>
            </a:r>
            <a:r>
              <a:rPr lang="pl-PL" dirty="0"/>
              <a:t> </a:t>
            </a:r>
            <a:r>
              <a:rPr lang="pl-PL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dirty="0"/>
              <a:t> można stosować w roztworze łącznie z nawozami NPK, mocznikiem, pestycydami.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374E00E-EAFA-0C93-CA51-71A75F96F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59" y="1402357"/>
            <a:ext cx="3830286" cy="2151544"/>
          </a:xfrm>
          <a:prstGeom prst="rect">
            <a:avLst/>
          </a:prstGeom>
        </p:spPr>
      </p:pic>
      <p:pic>
        <p:nvPicPr>
          <p:cNvPr id="8" name="B17A0488-81CE-49D4-8909-0804590BC126">
            <a:extLst>
              <a:ext uri="{FF2B5EF4-FFF2-40B4-BE49-F238E27FC236}">
                <a16:creationId xmlns:a16="http://schemas.microsoft.com/office/drawing/2014/main" id="{38D03104-4500-4617-1422-7B2B8FE2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29" y="106564"/>
            <a:ext cx="2089594" cy="1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04B3DE1-0C73-2DC3-4891-C199B0D26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13" y="3786094"/>
            <a:ext cx="3829632" cy="279225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71C9DAC-8306-913E-BED7-525EAB983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91" y="4261282"/>
            <a:ext cx="2124924" cy="231707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6B43807-C302-B293-6041-3DC62DF7A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25" y="5126351"/>
            <a:ext cx="952288" cy="140106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48F184E-4DFC-CC91-B5D3-DC9853758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94" y="4261282"/>
            <a:ext cx="3272180" cy="22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1203307-4566-F7ED-0C6B-BFE6CFE860EF}"/>
              </a:ext>
            </a:extLst>
          </p:cNvPr>
          <p:cNvSpPr txBox="1"/>
          <p:nvPr/>
        </p:nvSpPr>
        <p:spPr>
          <a:xfrm>
            <a:off x="564777" y="1170164"/>
            <a:ext cx="107182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Regularne stosowanie użyźniacza </a:t>
            </a:r>
            <a:r>
              <a:rPr lang="pl-PL" b="1" dirty="0" err="1">
                <a:solidFill>
                  <a:srgbClr val="340C04"/>
                </a:solidFill>
              </a:rPr>
              <a:t>Microhumus</a:t>
            </a:r>
            <a:r>
              <a:rPr lang="pl-PL" dirty="0"/>
              <a:t> </a:t>
            </a:r>
            <a:r>
              <a:rPr lang="pl-PL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pl-PL" dirty="0"/>
              <a:t> 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zabezpiecza glebę przed wyjałowieniem i erozją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pływa na proces powiększania próchnicy dzięki wzmożonej mineralizacji materii organicznej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powiększa zasób składników pokarmowych w glebie dla roślin uprawnych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odbudowuje próchnicę prowadząc do przywrócenia żyzności gleby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powiększa wodną retencję gleby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ułatwia i przyspiesza uprawę roli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poprawia wschody roślin uprawnych</a:t>
            </a:r>
          </a:p>
        </p:txBody>
      </p:sp>
      <p:pic>
        <p:nvPicPr>
          <p:cNvPr id="4" name="B17A0488-81CE-49D4-8909-0804590BC126">
            <a:extLst>
              <a:ext uri="{FF2B5EF4-FFF2-40B4-BE49-F238E27FC236}">
                <a16:creationId xmlns:a16="http://schemas.microsoft.com/office/drawing/2014/main" id="{6729078F-7380-9B27-5AA2-14428ABD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29" y="106564"/>
            <a:ext cx="2089594" cy="1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5BE7DEB-0956-5326-99DD-7E81EEC54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24" y="4237804"/>
            <a:ext cx="3438190" cy="229212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31C5BC-A325-9701-B86D-F4A441FD6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785" y="4237804"/>
            <a:ext cx="3438191" cy="22921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FDEA1A9-79EF-7C99-0E7A-70E645C5A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64" y="4237804"/>
            <a:ext cx="3316272" cy="22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93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427</Words>
  <Application>Microsoft Office PowerPoint</Application>
  <PresentationFormat>Panoramiczny</PresentationFormat>
  <Paragraphs>37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Szanciło</dc:creator>
  <cp:lastModifiedBy>Tomasz Szanciło</cp:lastModifiedBy>
  <cp:revision>27</cp:revision>
  <dcterms:created xsi:type="dcterms:W3CDTF">2023-09-26T06:39:24Z</dcterms:created>
  <dcterms:modified xsi:type="dcterms:W3CDTF">2023-10-05T19:50:48Z</dcterms:modified>
</cp:coreProperties>
</file>